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6EF37-E912-4C97-852B-77F13ED44606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7D3093-7DD6-45C1-8FF5-51BB4A2784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021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7D3093-7DD6-45C1-8FF5-51BB4A27842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48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916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54425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318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4291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181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656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84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124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04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37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571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415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68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312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069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04E5B-D07D-4DD8-87DA-AA96EED8B81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298FA82-4154-4A9F-978C-A96A8D577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489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этапы сопротивления персонала переменам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10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340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 организации, проводящей радикальные изменения, периодически формируются состояния неопределенности, напряженности, стрессов. Ин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новация подрывает равновесие, тогда как организация пытается сохранить статус-кво. Риск неудачи или полу успеха велик, но существует также возможность того, что под воздействием безуспешной или слишком успешной инновации организация из-за реакции окружения попадет «в немилость» и станет проблематичным сохранение ее прежних руководителей на своих местах. 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Именно из-за традиционно негативного восприятия конфликтов общественный климат, порождаемый инновациями, не благоприятствует распространению инновационной деятельности, даже безусловно обоснованной с экономической точки зрения, и часто тормозит ее. Это явление мы можем назвать инновационной недееспособностью (инерцией) общества (организации). 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В организации возникают и межгрупповые конфликты. Даже в не-большой организации, не имеющей структурных подразделений, могут сформироваться группы (хотя бы по неформальным критериям). Наиболее вероятно возникновение межгрупповой дифференциации в связи со специализацией, обусловленной основной деятельностью организации. 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Группы не могут не взаимодействовать: одна с одной или несколькими, иногда член одной группы взаимодействует с членом другой, при-чем оба выступают как представители своих групп. 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Цели такого взаимодействия разнообразны. Самые распространенные – это обмен материалами или информацией, потребность для одной группы быть в курсе работы другой или участвовать в ее деятельности, совместно решать проблемы, принимать решения или участвовать в производственном процессе, конкуренция за ресурсы или престиж, наконец, просто физическое соседство.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конкуренция принимает иногда довольно причудливые формы. Подобно людям, группы могут соперничать не только из-за денег и власти, но и престижа, признания. В результате соперничества в группе может смениться лидер. Обычная реакция руководителя в такой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усиление формального контроля за групповой деятельностью. Иной руководитель, проанализировав конфликт, может предпочесть сложить с себя полномочия, но большинство «лидеров» не желает мириться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поражением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переходит к более жесткому командному стилю. </a:t>
            </a:r>
          </a:p>
        </p:txBody>
      </p:sp>
    </p:spTree>
    <p:extLst>
      <p:ext uri="{BB962C8B-B14F-4D97-AF65-F5344CB8AC3E}">
        <p14:creationId xmlns:p14="http://schemas.microsoft.com/office/powerpoint/2010/main" val="2580638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Хотя теоретически все группы в организации работают ради одной и той же цели, они, конечно же, имеют разные интересы. К тому же многие 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</a:rPr>
              <a:t>группы обычно считают свою нагрузку нереальной, а оценку труда не-справедливой. В крайних проявлениях это ведет к полному смещению целей. </a:t>
            </a:r>
          </a:p>
          <a:p>
            <a:pPr algn="just"/>
            <a:r>
              <a:rPr lang="ru-RU" sz="2000" b="0" i="0" u="none" strike="noStrike" baseline="0" dirty="0" smtClean="0">
                <a:latin typeface="Times New Roman" panose="02020603050405020304" pitchFamily="18" charset="0"/>
              </a:rPr>
              <a:t>Помимо межличностных конфликтов из-за различия бытовых интересов сотрудников в организации возможны межличностные конфликты другого типа. </a:t>
            </a:r>
          </a:p>
          <a:p>
            <a:pPr algn="just"/>
            <a:r>
              <a:rPr lang="ru-RU" sz="2000" b="0" i="0" u="none" strike="noStrike" baseline="0" dirty="0" smtClean="0">
                <a:latin typeface="Times New Roman" panose="02020603050405020304" pitchFamily="18" charset="0"/>
              </a:rPr>
              <a:t>Нападки и притеснения со стороны коллег по работе как явление известны уже давно, но как отдельная психологическая проблема они были выделены только в конце 1970-х – начале 1980-х гг. Первые исследования были проведены в Швеции. </a:t>
            </a:r>
            <a:r>
              <a:rPr lang="ru-RU" sz="2000" b="1" i="0" u="none" strike="noStrike" baseline="0" dirty="0" smtClean="0">
                <a:latin typeface="Times New Roman" panose="02020603050405020304" pitchFamily="18" charset="0"/>
              </a:rPr>
              <a:t>Само явление получило название </a:t>
            </a:r>
            <a:r>
              <a:rPr lang="ru-RU" sz="2000" b="1" i="0" u="none" strike="noStrike" baseline="0" dirty="0" err="1" smtClean="0">
                <a:latin typeface="Times New Roman" panose="02020603050405020304" pitchFamily="18" charset="0"/>
              </a:rPr>
              <a:t>моббинг</a:t>
            </a:r>
            <a:r>
              <a:rPr lang="ru-RU" sz="2000" b="1" i="0" u="none" strike="noStrike" baseline="0" dirty="0" smtClean="0">
                <a:latin typeface="Times New Roman" panose="02020603050405020304" pitchFamily="18" charset="0"/>
              </a:rPr>
              <a:t> (от англ. </a:t>
            </a:r>
            <a:r>
              <a:rPr lang="ru-RU" sz="2000" b="1" i="0" u="none" strike="noStrike" baseline="0" dirty="0" err="1" smtClean="0">
                <a:latin typeface="Times New Roman" panose="02020603050405020304" pitchFamily="18" charset="0"/>
              </a:rPr>
              <a:t>mobbing</a:t>
            </a:r>
            <a:r>
              <a:rPr lang="ru-RU" sz="2000" b="1" i="0" u="none" strike="noStrike" baseline="0" dirty="0" smtClean="0">
                <a:latin typeface="Times New Roman" panose="02020603050405020304" pitchFamily="18" charset="0"/>
              </a:rPr>
              <a:t> – притеснять и преследовать кого-либо, кому-то грубить, нападать или придираться). 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</a:rPr>
              <a:t>Этим словом обозначается ситуация, в которой оказываются сотрудники фирмы на своем рабочем месте, подвергаясь конфронтации со стороны коллег, а порой и начальства. В развитых странах, как показывает статистика, это явление становится причиной существенного снижения экономической эффективности бизнеса: почти каждый двадцатый вновь нанимающийся подвергается </a:t>
            </a:r>
            <a:r>
              <a:rPr lang="ru-RU" sz="2000" b="0" i="0" u="none" strike="noStrike" baseline="0" dirty="0" err="1" smtClean="0">
                <a:latin typeface="Times New Roman" panose="02020603050405020304" pitchFamily="18" charset="0"/>
              </a:rPr>
              <a:t>моббингу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</a:rPr>
              <a:t> на новом месте (5%). При этом необходимо учитывать, что это только в момент приема на работу. Процент же людей, которые во время дальнейшей «рабочей» жизни стали жертвами </a:t>
            </a:r>
            <a:r>
              <a:rPr lang="ru-RU" sz="2000" b="0" i="0" u="none" strike="noStrike" baseline="0" dirty="0" err="1" smtClean="0">
                <a:latin typeface="Times New Roman" panose="02020603050405020304" pitchFamily="18" charset="0"/>
              </a:rPr>
              <a:t>моббинга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</a:rPr>
              <a:t>, в десятки раз больше. </a:t>
            </a:r>
          </a:p>
          <a:p>
            <a:pPr algn="just"/>
            <a:r>
              <a:rPr lang="ru-RU" sz="2000" b="1" i="0" u="none" strike="noStrike" baseline="0" dirty="0" err="1" smtClean="0">
                <a:latin typeface="Times New Roman" panose="02020603050405020304" pitchFamily="18" charset="0"/>
              </a:rPr>
              <a:t>Моббинг</a:t>
            </a:r>
            <a:r>
              <a:rPr lang="ru-RU" sz="2000" b="1" i="0" u="none" strike="noStrike" baseline="0" dirty="0" smtClean="0">
                <a:latin typeface="Times New Roman" panose="02020603050405020304" pitchFamily="18" charset="0"/>
              </a:rPr>
              <a:t> может препятствовать и корпоративным инновациям. 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</a:rPr>
              <a:t>Из-за страха потерять в результате реформ свое рабочее место рядовые (и не только) работники прибегают к </a:t>
            </a:r>
            <a:r>
              <a:rPr lang="ru-RU" sz="2000" b="0" i="0" u="none" strike="noStrike" baseline="0" dirty="0" err="1" smtClean="0">
                <a:latin typeface="Times New Roman" panose="02020603050405020304" pitchFamily="18" charset="0"/>
              </a:rPr>
              <a:t>моббингу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</a:rPr>
              <a:t> как к средству защиты. А это тормозит саму инновацию, претворение в жизнь многих реформаторских мер, которые могли бы принести фирме успех и прибыль.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71479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83" y="0"/>
            <a:ext cx="1195088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Сопротивление со стороны персонала может сильно мешать процессу перемен, если на это не реагировать должным образом. Существует не-сколько этапов, через которые проходит работник на пути к восприятию перемен.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Бездействие (инертность).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появления информации о новых планах многие служащие чувствуют себя неуверенно, проявляют не-решительность, полны сомнений.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Отрицание планируемых перемен.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Значительная часть служащих настроена скептически, не признает целесообразности осуществления разработанных планов по улучшению деятельности.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Раздражение и гнев.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осуществление запланированных изменений продолжается, часть служащих с раздражением (гневно, сердито) протестует против этого, а некоторые увольняются с работы.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Обсуждение планов и ведение переговоров.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Попытка прийти к компромиссу (через обсуждение и переговоры) путем минимизации предлагаемых планов и частичного принятия (признания) этих планов.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Спад противодействия переменам, а иногда депрессия.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необходимостью осуществления проекта в целом служащие вынуждены признать предложенные перемены. Результатом этого является пассивное поведение, которое, в конечном счете, завершается снижением противодействия и даже депрессией (угнетенным состоянием, упадком сил).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Принятие, признание и одобрение перемен.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Служащие искренне стараются понять предлагаемые изменения. Через некоторое время после начала работы по внедрению усовершенствований их преимущества начинают становиться очевидными. Абсолютное большинство работников и служащих полностью принимают, признают и одобряют внедрение принципов и методов работы в новых условиях в практическую деятельность организации.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268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98274"/>
            <a:ext cx="12078269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из этих этапов должен мгновенно распознаваться, и в качестве ответной реакции необходимо предпринимать адекватные меры.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первого и пятого этапов требуется чуткое, понимающее от-ношение менеджера к упомянутым выше реакциям работников и служащих.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втором-четвертом этапах менеджер должен занимать уверенную и твердую позицию по отношению к происходящему.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как можно раньше распознавать прохождение работниками и служащими каждого из рассмотренных этапов. Менеджер должен стремиться к тому, чтобы каждый его подчиненный в кратчайшие сроки при-знал и одобрил перемены, что соответствует шестому этапу. Вот почему те, кто полностью принимает перемены, должны быть незамедлительно вовлечены в работу по осуществлению проектов усовершенствования деятельности. 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конфликта в организации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организацией невозможно без расхождения во мнениях, без дискуссий, критических выступлений. Даже последовательная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гуманизация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организациях и учреждениях и совершенствование методов управления не смогут предотвратить необходимости работы организации в условиях конфликтов. Неконструктивное разрешение конфликтных ситуаций в организации из-за неумелого руководства может привести к тяжелым последствиям.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некая метафора о том, что двадцать пауков в одной банке отличаются от двадцати сотрудников в одном отделе тем, что пауки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-гут съесть друг друга, но банка останется цела, а сотрудники сами останутся целы, но могут разнести вдребезги не только отдел, но и всю компанию.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в переводе с латинского означает «столкновение».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 возникает там, где сталкиваются разные желания, различные альтернативы и принятие решения затруднено.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494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Ранее у теоретиков и практиков менеджмента конфликт ассоциировался с агрессией, угрозами, спорами, враждебностью, войной и т.п. В результате появился подход к конфликту как явлению всегда нежелательному, причем его необходимо при возможности избегать, а при возникновении немедленно разрешать.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существует точка зрения, заключающаяся в том, что во всех организациях вне зависимости от существующего управления присутствуют различные виды конфликтов. Возникает вопрос о том, что если невозможно его избежать или нивелировать, то возможно использовать на благо организации. Теоретики данного подхода подтверждают возможность его использования с положительным результатом, а также то, что в рамках организации наличие этого явления даже желательно.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Естественно, конфликт не всегда носит позитивный характер, так как в некоторых случаях может мешать удовлетворению потребностей отдельной личности и достижению целей организации в целом. Например, у человека, который в процессе группового принятия решения спорит только потому, что не спорить он не может, вероятнее всего, снизится степень удовлетворения потребности в принадлежности и уважении и, возможно, уменьшится способность группы принимать эффективные решения. Существует опасность того, что участники процесса принятия решения могут принять точку зрения спорщика только для того, чтобы избежать конфликта и всех связанных с ним неприятностей, даже не будучи уверенными, что поступают правильно.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положительным сторонам конфликта можно отнести то, что он помогает выявить разнообразие точек зрения и большее число альтернатив или проблем, дает дополнительную информацию и т. д. Данный эффект делает процесс принятия решений группой более эффективным, а также дает людям возможность выразить свои мысли и тем самым удовлетворить личные потребности в уважении и власти, а также может привести к более эффективному выполнению планов, стратегий и проектов.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конфликт может быть функциональным и вести к повышению эффективности организации, но он также может быть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дисфункциональным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приводить к снижению личной удовлетворенности, группового сотрудничества и эффективности организации. Роль конфликта в основном зависит от того, насколько эффективно им управляют. Поэтому, чтобы управлять конфликтом, необходимо знать причины его возникновения, тип, возможные последствия, для того чтобы выбрать наиболее эффективный метод его разрешения.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607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050973" cy="7094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Типы конфликтов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Первым шагом к решению задачи управления конфликтами является разработка социально-психологической типологии конфликтов. Такая типология базируется на исследованиях, проходивших на различных пред-приятиях. В ее основе лежат взаимосвязи людей в рамках их отношений в первичном производственном коллективе. Во-первых, эти взаимосвязи имеют функциональный характер, определены совместной трудовой деятельностью. Данные взаимосвязи носят как непосредственный, так и опосредованный характер. Во-вторых, они вытекают из принадлежности работников к одному первичному производственному коллективу. В-третьих, это взаимосвязи психологического характера, обусловленные потребностью людей в общении.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обобщенном варианте можно выделить следующие типы конфликтов: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Внутриличностный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конфликт.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Возможные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дисфункциональные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последствия данного типа конфликта аналогичны последствиям других типов конфликта. Конфликт может принимать различные формы, из которых наиболее распространена форма ролевого конфликта, предполагающего ситуацию, в которой одному человеку предъявляются противоречивые требования относительно того, каким должен быть результат его работы. Исследования показывают, что такой конфликт может возникнуть при низкой удовлетворенности работой, малой уверенности в себе и организации, а также во время возникновения у отдельно взятой личности стрессовой ситуации.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Межличностный конфликт.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наиболее распространенный тип конфликта, который проявляется в различных формах. Например, руководители могут вести борьбу за ограниченные ресурсы, капитал или рабочую силу, время использования оборудования или одобрение проекта. Это связано с тем, что каждый из них понимает тот факт, что ресурсы ограничены, а следовательно, он должен убедить вышестоящее руководство выделить эти ресурсы ему, а не другому руководителю. Во многом данную ситуацию возможно избежать, так как необходимость борьбы за ограниченные ресурсы внутри организации вызвана ошибками в процессе планирования, а также несогласованностью внутриорганизационных целей. Лик-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видация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данного вида конфликта заключается не в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социальнопсихологических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механизмах, а в оптимизации процесса планирования деятельности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3288644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03732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Межличностный конфликт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проявляться и при столкновении интересов отдельно взятых людей, так как люди с различными характера-ми, взглядами и мировоззрением практически не в состоянии совместно работать (относится только к противоположным личностям). Естественно, что между различными по характеру и установкам людьми не всегда возникают конфликты, но потенциальную возможность этого необходимо учитывать при формировании организационной структуры, рабочих групп и т.д. Необходимо подбирать людей, которые будут совместно работать так, чтобы при выполнении своих обязанностей они чувствовали себя комфортно в обществе друг друга.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Конфликт между личностью и группой.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тип конфликта возникает при занятии личностью позиции, отличающейся от позиции группы в целом. Например, когда при обсуждении пути увеличения при-были большинство группы считает, что этого можно добиться путем снижения цены на производимые товары за счет увеличения производства, а один убежден, что такая тактика приведет к уменьшению прибыли. Человек, мнение которого отличается от мнения группы, рассматривается как источник конфликта, потому что он идет против мнения группы. В данной ситуации положительная сторона конфликта состоит в том, что при принятии решения необходимо рассмотреть все позиции, а мнение отдельно взятого индивидуума приведет к возникновению дискуссии при обсуждении вопроса. Основной задачей в данном случае является то, чтобы конфликт принял форму конструктивного диалога и не привел к сведению решения вопроса к определению личной симпатии членов группы, что неизбежно выразится в предвзятости принятого решения.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Межгрупповой конфликт.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состоят из множества формальных и неформальных групп, между которыми могут возникнуть конфликты. Неформальные группы, которые считают, что руководитель относится к ним несправедливо, могут крепче сплотиться и попытаться «рассчитаться» с ним снижением производительности. Яркий пример меж-группового конфликта – конфликт между профсоюзом и администрацией.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Возникновение межгруппового конфликта может привести к тому, что деятельность организации будет практически парализована, а при наиболее неблагоприятной ситуации угрожать ее существованию. Сегодня изучением групповой динамики занимается такое научное направление, как психология масс. Межгрупповой конфликт в той или иной мере присутствует всегда. Так, всей совокупности персонала организации присущи личные симпатии и предпочтения.</a:t>
            </a:r>
          </a:p>
        </p:txBody>
      </p:sp>
    </p:spTree>
    <p:extLst>
      <p:ext uri="{BB962C8B-B14F-4D97-AF65-F5344CB8AC3E}">
        <p14:creationId xmlns:p14="http://schemas.microsoft.com/office/powerpoint/2010/main" val="3645411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другой стороны, у этого типа конфликта тоже есть положительная сторона – конкуренция между группами, а соответственно и конечные результаты повышаются. В данном случае необходимо проследить ту черту, которая отделяет здоровую конкуренцию и желание быть со своими от откровенной вражды.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Рассмотренные выше типы конфликтов являются наиболее универсальными и могут быть использованы в практической деятельности.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конфликтов в организации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подбора и расстановки кадров в управлении персоналом не единственная, а часто и не самая сложная. Чем острее конкуренция в той сфере, где действует организация, чем крупнее сама организация (а следовательно, больше штат ее сотрудников), чем выше квалификация персонала, тем острее другие проблемы. Конфликтность такой организации, как внутренняя, так и внешняя, значительно выше средней.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Существенную роль во внешних успехах фирмы играют внутрифирменные конфликты, которых нельзя избежать даже при очень жестком стиле руководства кадрами. Самое простое решение конфликтов в организациях, где работает малоквалифицированный и легко заменяемый персо-нал, – это увольнение сотрудников. Но такой подход приводит к разрушению самой организационной структуры; а человеческий ресурс сам по себе не является бесконечным, он весьма ограничен.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Возможными субъектами конфликта в организации являются: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администрация организации;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средний управленческий персонал;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низший управленческий персонал;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основные специалисты (в штате);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вспомогательные специалисты (вне штата – по контракту);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технический персонал;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структурные подразделения;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неформальные группы сотрудников.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160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</a:t>
            </a:r>
            <a:r>
              <a:rPr lang="ru-RU" sz="19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Базаров классифицирует возникающие в организации конфликты в зависимости от их особенностей. Так, если структура организации не оптимизирована под деятельность (например, избыточность персонала, управленческих звеньев, структурных единиц), то это приводит к так называемому конфликту ресурсов. Во-первых, может увеличиваться расход-</a:t>
            </a:r>
            <a:r>
              <a:rPr lang="ru-RU" sz="19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ная</a:t>
            </a:r>
            <a:r>
              <a:rPr lang="ru-RU" sz="19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часть проектов, в результате чего нарушаются интересы потребителей, а, в свою очередь, может сработать на пользу конкурентов. Таким образом, возникают и обостряются внешние конфликты (особенно это заметно в случае бюджетной организации), которые неизбежно приводят к внутри-фирменным: между структурными подразделениями, управленческими звеньями, между сотрудниками. Во-вторых, может возникнуть ситуация, когда в силу острой конкуренции расходная часть проектов увеличена быть не может, тогда возможны перераспределение доходной части (</a:t>
            </a:r>
            <a:r>
              <a:rPr lang="ru-RU" sz="19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огра-ничение</a:t>
            </a:r>
            <a:r>
              <a:rPr lang="ru-RU" sz="19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объемов выполняемых заказов, сокращение фонда заработной платы, возможные задолженности партнерам или налоговым органам, дол-</a:t>
            </a:r>
            <a:r>
              <a:rPr lang="ru-RU" sz="19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ги</a:t>
            </a:r>
            <a:r>
              <a:rPr lang="ru-RU" sz="19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по кредитам и т.д.) и даже банкротство. </a:t>
            </a:r>
          </a:p>
          <a:p>
            <a:pPr algn="just"/>
            <a:r>
              <a:rPr lang="ru-RU" sz="19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Следовательно, в любом случае возникают конфликты из-за различия интересов сотрудников и структурных подразделений, вертикальные конфликты (между начальниками и «обиженными» подчиненными). </a:t>
            </a:r>
          </a:p>
          <a:p>
            <a:pPr algn="just"/>
            <a:r>
              <a:rPr lang="ru-RU" sz="190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Если структурная модель организации оптимизирована, то конфликты все равно неизбежны.</a:t>
            </a:r>
          </a:p>
          <a:p>
            <a:pPr algn="just"/>
            <a:r>
              <a:rPr lang="ru-RU" sz="1900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Они могут возникать: </a:t>
            </a:r>
          </a:p>
          <a:p>
            <a:pPr algn="just"/>
            <a:r>
              <a:rPr lang="ru-RU" sz="19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sz="1900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 другими субъектами в экономической сфере (в силу различия интересов – нормальная конкуренция); </a:t>
            </a:r>
          </a:p>
          <a:p>
            <a:pPr algn="just"/>
            <a:r>
              <a:rPr lang="ru-RU" sz="1900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внутри организации. </a:t>
            </a:r>
          </a:p>
          <a:p>
            <a:pPr algn="just"/>
            <a:r>
              <a:rPr lang="ru-RU" sz="19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Одной из причин может стать необъективность руководителя. Один из наиболее существенных интересов сотрудников – регулярная выплата денежного вознаграждения за свою работу. Любые препятствия этому приводят, как правило, к серьезным конфликтам. Среди основных при- чин – ошибки менеджеров в оценке деятельности сотрудников. Вполне очевидно, что заниженная оценка сразу провоцирует конфликт (если сама не является его следствием), но к конфликту приводит и завышенная </a:t>
            </a:r>
            <a:r>
              <a:rPr lang="ru-RU" sz="19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оцен</a:t>
            </a:r>
            <a:r>
              <a:rPr lang="ru-RU" sz="19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-ка, ведь это нарушает, скорее всего, интересы других сотрудников. 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137824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25360"/>
            <a:ext cx="12192001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Типичные ошибки завышения оценок являются следствием: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дружеского расположения, возникшего на основе неоднократного неформального общения; </a:t>
            </a:r>
          </a:p>
          <a:p>
            <a:pPr algn="just"/>
            <a:r>
              <a:rPr lang="ru-RU" sz="2000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великодушия руководителя, желающего слыть добрым; </a:t>
            </a:r>
          </a:p>
          <a:p>
            <a:pPr algn="just"/>
            <a:r>
              <a:rPr lang="ru-RU" sz="2000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высокой репутации сотрудника; </a:t>
            </a:r>
          </a:p>
          <a:p>
            <a:pPr algn="just"/>
            <a:r>
              <a:rPr lang="ru-RU" sz="2000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оценки по второстепенным критериям и внешним признакам (до-пускается в отношении сотрудников, умело пользующихся саморекламой); </a:t>
            </a:r>
          </a:p>
          <a:p>
            <a:pPr algn="just"/>
            <a:r>
              <a:rPr lang="ru-RU" sz="2000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завышенной оценки лично симпатичного, психологически прият-</a:t>
            </a:r>
            <a:r>
              <a:rPr lang="ru-RU" b="0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ного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сотрудника; </a:t>
            </a:r>
          </a:p>
          <a:p>
            <a:pPr algn="just"/>
            <a:r>
              <a:rPr lang="ru-RU" sz="2000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контраста с худшим работником, ранее работавшим на этом </a:t>
            </a:r>
            <a:r>
              <a:rPr lang="ru-RU" b="0" i="1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мес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-те, или худшими другими коллегами. </a:t>
            </a:r>
          </a:p>
          <a:p>
            <a:pPr algn="just"/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Типичные ошибки занижения оценок возможны в силу: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личной антипатии; </a:t>
            </a:r>
          </a:p>
          <a:p>
            <a:pPr algn="just"/>
            <a:r>
              <a:rPr lang="ru-RU" sz="2000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плохой репутации сотрудника; </a:t>
            </a:r>
          </a:p>
          <a:p>
            <a:pPr algn="just"/>
            <a:r>
              <a:rPr lang="ru-RU" sz="2000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неумения работника эффектно представить свою работу; </a:t>
            </a:r>
          </a:p>
          <a:p>
            <a:pPr algn="just"/>
            <a:r>
              <a:rPr lang="ru-RU" sz="2000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придирчивости, «шлейфа» предыдущего конфликта; </a:t>
            </a:r>
          </a:p>
          <a:p>
            <a:pPr algn="just"/>
            <a:r>
              <a:rPr lang="ru-RU" sz="2000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преднамеренного, но еще не известного сотрудникам повышения требований из-за какой-либо новой информации; </a:t>
            </a:r>
          </a:p>
          <a:p>
            <a:pPr algn="just"/>
            <a:r>
              <a:rPr lang="ru-RU" sz="2000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завышенных требований с целью преднамеренного дальнейшего наказания сотрудника. </a:t>
            </a:r>
          </a:p>
          <a:p>
            <a:pPr algn="just"/>
            <a:r>
              <a:rPr lang="ru-RU" b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Также причиной конфликтов может выступить инновация. Внедрение нового продукта, технологии или услуги чаще всего означает для индивида необходимость отказаться от привычного, старого, требует изменения условий производства, потребительской сферы, привычек и сформировавшихся общественных связей. Следовательно, даже в случае успеха ин-новация сопровождается конфликтами – ведь она заставляет приспосабливаться к новому.</a:t>
            </a:r>
          </a:p>
          <a:p>
            <a:pPr algn="just"/>
            <a:r>
              <a:rPr lang="ru-RU" b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Причиной конфликта между новатором и его коллегами и администрацией может стать приверженность к прежним ценностям, консерватизм. Возможной причиной конфликта может быть и такая система мотивации и заинтересованности, в которой выгода для новатора образуется в ущерб (действительный или надуманный) интересам структурного подразделения или всей организации.</a:t>
            </a:r>
            <a:endParaRPr lang="ru-RU" b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27499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2906</Words>
  <Application>Microsoft Office PowerPoint</Application>
  <PresentationFormat>Широкоэкранный</PresentationFormat>
  <Paragraphs>79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 3</vt:lpstr>
      <vt:lpstr>Грань</vt:lpstr>
      <vt:lpstr>Основные этапы сопротивления персонала переменам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этапы сопротивления персонала переменам</dc:title>
  <dc:creator>usewr</dc:creator>
  <cp:lastModifiedBy>usewr</cp:lastModifiedBy>
  <cp:revision>3</cp:revision>
  <dcterms:created xsi:type="dcterms:W3CDTF">2020-10-12T17:16:49Z</dcterms:created>
  <dcterms:modified xsi:type="dcterms:W3CDTF">2020-10-12T17:40:20Z</dcterms:modified>
</cp:coreProperties>
</file>